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9"/>
  </p:notesMasterIdLst>
  <p:sldIdLst>
    <p:sldId id="256" r:id="rId2"/>
    <p:sldId id="257" r:id="rId3"/>
    <p:sldId id="263" r:id="rId4"/>
    <p:sldId id="264" r:id="rId5"/>
    <p:sldId id="262" r:id="rId6"/>
    <p:sldId id="265" r:id="rId7"/>
    <p:sldId id="266" r:id="rId8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C762E-3010-4EF4-932A-D2ED04D377A7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704683-073A-4CFE-94B1-B888BADDF7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476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04683-073A-4CFE-94B1-B888BADDF7C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4462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04683-073A-4CFE-94B1-B888BADDF7C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4462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04683-073A-4CFE-94B1-B888BADDF7C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4462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8DD69-095B-483A-9D36-333B12740178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AB551-CBC1-426B-8930-F82129EE6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468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8DD69-095B-483A-9D36-333B12740178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AB551-CBC1-426B-8930-F82129EE6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4636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8DD69-095B-483A-9D36-333B12740178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AB551-CBC1-426B-8930-F82129EE6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2285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8DD69-095B-483A-9D36-333B12740178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AB551-CBC1-426B-8930-F82129EE6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7794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8DD69-095B-483A-9D36-333B12740178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AB551-CBC1-426B-8930-F82129EE6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7170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8DD69-095B-483A-9D36-333B12740178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AB551-CBC1-426B-8930-F82129EE6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9800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8DD69-095B-483A-9D36-333B12740178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AB551-CBC1-426B-8930-F82129EE6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05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8DD69-095B-483A-9D36-333B12740178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AB551-CBC1-426B-8930-F82129EE6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926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8DD69-095B-483A-9D36-333B12740178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AB551-CBC1-426B-8930-F82129EE6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855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8DD69-095B-483A-9D36-333B12740178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AB551-CBC1-426B-8930-F82129EE6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633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8DD69-095B-483A-9D36-333B12740178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AB551-CBC1-426B-8930-F82129EE6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287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8DD69-095B-483A-9D36-333B12740178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AB551-CBC1-426B-8930-F82129EE6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2536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&#1085;&#1072;&#1076;&#1072;&#1083;&#1100;&#1085;&#1080;&#1081;&#1074;&#1086;&#1089;&#1090;&#1086;&#1082;.&#1088;&#1092;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1844" y="403760"/>
            <a:ext cx="9144000" cy="1876302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Федеральном законе от 01.05.2016 № 119-ФЗ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особенностях предоставления гражданам земельных участков, находящихся в государственной или муниципальной собственности и расположенных на территориях субъектов Российской Федерации, входящих в состав Дальневосточного федерального округа, и о внесении изменений в отдельные законодательные акты Российской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ssferentsev\Desktop\111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7560" y="2351314"/>
            <a:ext cx="8550232" cy="431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7" y="115887"/>
            <a:ext cx="1495033" cy="162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4452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250026"/>
            <a:ext cx="10364451" cy="1816279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Федерального закона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01.05.2016 №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119-ФЗ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особенностях предоставления гражданам земельных участков, находящихся в государственной или муниципальной собственности и расположенных на территориях субъектов Российской Федерации, входящих в состав Дальневосточного федерального округа, и о внесении изменений в отдельные законодательные акты Российской Федерации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74" y="2339438"/>
            <a:ext cx="10363826" cy="3451761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на постоянное место жительства на территорию Дальневосточного федерального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снижение оттока местного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социально-экономического развития субъектов Российской Федерации, входящих в состав Дальневосточного федерального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3573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386506"/>
            <a:ext cx="10364451" cy="828146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предоставления земельных участков</a:t>
            </a:r>
            <a:b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безвозмездное пользование в Хабаровском крае: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74" y="1733797"/>
            <a:ext cx="10363826" cy="4057402"/>
          </a:xfrm>
        </p:spPr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1 июня по 30 сентября 2016 г. в Амурском муниципальном районе края гражданам РФ, имеющим регистрацию по месту жительства на территории края;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 октября 2016 г. по 31 января 2017 г. во всех муниципальных районах края (за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исключением территорий, определенных Правительством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края) гражданам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РФ, имеющим регистрацию по месту жительства на территории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края;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1 февраля 2017 г. во всех муниципальных районах края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 исключением территорий, определенных Правительством края) </a:t>
            </a:r>
            <a:r>
              <a:rPr lang="ru-RU" sz="2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гражданам РФ независимо от места </a:t>
            </a:r>
            <a:r>
              <a:rPr lang="ru-RU" sz="2200" cap="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регистрации;</a:t>
            </a:r>
            <a:endParaRPr lang="ru-RU" sz="2200" cap="non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 июня 2016 г. подготовить схему размещения земельного участка  в форме электронного документа и направить ее в уполномоченный орган граждане РФ смогут сделать бесплатно с использованием информационной системы: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надальнийвосток.рф.</a:t>
            </a:r>
          </a:p>
        </p:txBody>
      </p:sp>
    </p:spTree>
    <p:extLst>
      <p:ext uri="{BB962C8B-B14F-4D97-AF65-F5344CB8AC3E}">
        <p14:creationId xmlns:p14="http://schemas.microsoft.com/office/powerpoint/2010/main" xmlns="" val="64391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273" y="410257"/>
            <a:ext cx="10364451" cy="828146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действий гражданина РФ по получени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земельного участка в безвозмездное пользование: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0652" y="1597232"/>
            <a:ext cx="10363826" cy="4344535"/>
          </a:xfrm>
        </p:spPr>
        <p:txBody>
          <a:bodyPr>
            <a:normAutofit/>
          </a:bodyPr>
          <a:lstStyle/>
          <a:p>
            <a:endParaRPr lang="ru-RU" sz="1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42607" y="1389414"/>
            <a:ext cx="4132613" cy="35626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 РФ</a:t>
            </a:r>
          </a:p>
        </p:txBody>
      </p:sp>
      <p:cxnSp>
        <p:nvCxnSpPr>
          <p:cNvPr id="14" name="Прямая со стрелкой 13"/>
          <p:cNvCxnSpPr>
            <a:stCxn id="5" idx="2"/>
          </p:cNvCxnSpPr>
          <p:nvPr/>
        </p:nvCxnSpPr>
        <p:spPr>
          <a:xfrm>
            <a:off x="6008914" y="1745674"/>
            <a:ext cx="0" cy="249381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3942607" y="2006931"/>
            <a:ext cx="4132613" cy="320633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Принимает решение по форме подачи заявления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>
            <a:stCxn id="25" idx="3"/>
          </p:cNvCxnSpPr>
          <p:nvPr/>
        </p:nvCxnSpPr>
        <p:spPr>
          <a:xfrm flipV="1">
            <a:off x="8075220" y="2167247"/>
            <a:ext cx="783771" cy="1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8858992" y="1870363"/>
            <a:ext cx="2137560" cy="6452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бумажном носителе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(лично или по почте в уполномоченный орган)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Прямая со стрелкой 33"/>
          <p:cNvCxnSpPr>
            <a:stCxn id="25" idx="1"/>
          </p:cNvCxnSpPr>
          <p:nvPr/>
        </p:nvCxnSpPr>
        <p:spPr>
          <a:xfrm flipH="1" flipV="1">
            <a:off x="3144981" y="2167247"/>
            <a:ext cx="797626" cy="1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639286" y="2006931"/>
            <a:ext cx="2505695" cy="5086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электронном виде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(портал: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надальнийвосток.рф/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6008914" y="2327564"/>
            <a:ext cx="0" cy="249381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3954483" y="2543294"/>
            <a:ext cx="4132613" cy="35824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выбор земельного участка (схема)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8" name="Прямая со стрелкой 47"/>
          <p:cNvCxnSpPr/>
          <p:nvPr/>
        </p:nvCxnSpPr>
        <p:spPr>
          <a:xfrm flipV="1">
            <a:off x="8122720" y="2742210"/>
            <a:ext cx="783771" cy="1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8906491" y="2576945"/>
            <a:ext cx="2137560" cy="5086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Кадастровом плане территории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0" name="Прямая со стрелкой 49"/>
          <p:cNvCxnSpPr/>
          <p:nvPr/>
        </p:nvCxnSpPr>
        <p:spPr>
          <a:xfrm flipH="1" flipV="1">
            <a:off x="3144981" y="2742209"/>
            <a:ext cx="797626" cy="1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639286" y="2576944"/>
            <a:ext cx="2505695" cy="5086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публичной кадастровой карте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6006933" y="2901534"/>
            <a:ext cx="0" cy="249381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2042556" y="3199406"/>
            <a:ext cx="8300852" cy="73132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Подает заявление и документы: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ЗАЯВЛЕНИЕ: ФИО, место жительства, СНИЛС, почтовый или электронный адрес, кадастровый номер и площадь участка;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 К ЗАЯВЛЕНИЮ: копия документа, удостоверяющего личность, схема размещения земельного участка</a:t>
            </a:r>
            <a:endParaRPr lang="ru-RU" sz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4" name="Прямая со стрелкой 53"/>
          <p:cNvCxnSpPr/>
          <p:nvPr/>
        </p:nvCxnSpPr>
        <p:spPr>
          <a:xfrm>
            <a:off x="6012868" y="3930731"/>
            <a:ext cx="7921" cy="290944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2398816" y="4221675"/>
            <a:ext cx="7528956" cy="35824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 с уполномоченным органом договор безвозмездного пользования сроком на 5 лет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6004952" y="4579915"/>
            <a:ext cx="0" cy="249381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1781299" y="4829295"/>
            <a:ext cx="8716487" cy="455223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Уведомляет уполномоченный орган о выборе вида (видов) разрешенного использования земельным участком </a:t>
            </a:r>
          </a:p>
          <a:p>
            <a:pPr algn="ctr"/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заключения договора: не позднее 1 года</a:t>
            </a:r>
          </a:p>
        </p:txBody>
      </p:sp>
      <p:cxnSp>
        <p:nvCxnSpPr>
          <p:cNvPr id="58" name="Прямая со стрелкой 57"/>
          <p:cNvCxnSpPr/>
          <p:nvPr/>
        </p:nvCxnSpPr>
        <p:spPr>
          <a:xfrm>
            <a:off x="5975260" y="5284518"/>
            <a:ext cx="0" cy="249381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>
            <a:off x="3144982" y="5533899"/>
            <a:ext cx="5761510" cy="455223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Подает декларацию об использовании земельного участка</a:t>
            </a:r>
          </a:p>
          <a:p>
            <a:pPr algn="ctr"/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заключения договора: не позднее 3 месяцев по истечении 3 лет</a:t>
            </a:r>
          </a:p>
        </p:txBody>
      </p:sp>
      <p:cxnSp>
        <p:nvCxnSpPr>
          <p:cNvPr id="60" name="Прямая со стрелкой 59"/>
          <p:cNvCxnSpPr/>
          <p:nvPr/>
        </p:nvCxnSpPr>
        <p:spPr>
          <a:xfrm>
            <a:off x="5975260" y="5989122"/>
            <a:ext cx="0" cy="249381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2541320" y="6252356"/>
            <a:ext cx="6982690" cy="455223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Подает заявление о предоставлении земельного участка в собственность или в аренду</a:t>
            </a:r>
          </a:p>
          <a:p>
            <a:pPr algn="ctr"/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заключения договора: через 5 лет, до дня окончания срока действия договора</a:t>
            </a:r>
          </a:p>
        </p:txBody>
      </p:sp>
    </p:spTree>
    <p:extLst>
      <p:ext uri="{BB962C8B-B14F-4D97-AF65-F5344CB8AC3E}">
        <p14:creationId xmlns:p14="http://schemas.microsoft.com/office/powerpoint/2010/main" xmlns="" val="2095117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273" y="410257"/>
            <a:ext cx="10364451" cy="828146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предоставления земельных участков в безвозмездное пользование уполномоченным органом: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74" y="1446664"/>
            <a:ext cx="10363826" cy="4344535"/>
          </a:xfrm>
        </p:spPr>
        <p:txBody>
          <a:bodyPr>
            <a:normAutofit/>
          </a:bodyPr>
          <a:lstStyle/>
          <a:p>
            <a:endParaRPr lang="ru-RU" sz="1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633" y="2550709"/>
            <a:ext cx="2375065" cy="9737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Принимает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 возврате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заявления заявителю при наличии установленных оснований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78232" y="1415151"/>
            <a:ext cx="3657599" cy="65314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Уполномоченный орган: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2054434" y="1781301"/>
            <a:ext cx="1923801" cy="78376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53146" y="2315692"/>
            <a:ext cx="1401288" cy="249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рабочих дней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9698182" y="2238503"/>
            <a:ext cx="1401288" cy="249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рабочих дня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758051" y="2489839"/>
            <a:ext cx="3176649" cy="80951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Перенаправляет заявление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орган, уполномоченный представлять испрашиваемый земельный участок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Прямая со стрелкой 23"/>
          <p:cNvCxnSpPr>
            <a:stCxn id="8" idx="3"/>
          </p:cNvCxnSpPr>
          <p:nvPr/>
        </p:nvCxnSpPr>
        <p:spPr>
          <a:xfrm>
            <a:off x="7635831" y="1741723"/>
            <a:ext cx="2062351" cy="74615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665019" y="3853542"/>
            <a:ext cx="3479467" cy="96190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Подготавливает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договора  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случае если сведения об испрашиваемом земельном участке внесены в кадастр) и направляет для подписания заявителю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905500" y="2683823"/>
            <a:ext cx="1803069" cy="3908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рабочих дней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5795157" y="2068294"/>
            <a:ext cx="0" cy="6155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4905500" y="3835730"/>
            <a:ext cx="3466604" cy="127066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Принимает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об утверждении схемы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земельного участка и обращается в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Росреестр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кадастрового учета и регистрации права собственности на земельный участок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8478981" y="3853536"/>
            <a:ext cx="2897579" cy="127066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Принимает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об отказе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предоставлении земельного участка при наличии установленных законом оснований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flipH="1">
            <a:off x="3960915" y="3074717"/>
            <a:ext cx="944583" cy="761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6702136" y="3074717"/>
            <a:ext cx="1964870" cy="761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5807035" y="3074717"/>
            <a:ext cx="0" cy="761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48"/>
          <p:cNvSpPr/>
          <p:nvPr/>
        </p:nvSpPr>
        <p:spPr>
          <a:xfrm>
            <a:off x="4905497" y="5982196"/>
            <a:ext cx="2599708" cy="78673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кадастрового учета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образованного земельного участка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Прямая со стрелкой 50"/>
          <p:cNvCxnSpPr/>
          <p:nvPr/>
        </p:nvCxnSpPr>
        <p:spPr>
          <a:xfrm flipH="1" flipV="1">
            <a:off x="4132614" y="4447310"/>
            <a:ext cx="997526" cy="153488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26" idx="2"/>
          </p:cNvCxnSpPr>
          <p:nvPr/>
        </p:nvCxnSpPr>
        <p:spPr>
          <a:xfrm flipH="1">
            <a:off x="2404752" y="4815445"/>
            <a:ext cx="1" cy="29688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Скругленный прямоугольник 54"/>
          <p:cNvSpPr/>
          <p:nvPr/>
        </p:nvSpPr>
        <p:spPr>
          <a:xfrm>
            <a:off x="653147" y="5296396"/>
            <a:ext cx="3479466" cy="49876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Подписание проекта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договора заявителем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991591" y="5058896"/>
            <a:ext cx="1401288" cy="249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дней</a:t>
            </a:r>
          </a:p>
        </p:txBody>
      </p:sp>
      <p:cxnSp>
        <p:nvCxnSpPr>
          <p:cNvPr id="57" name="Прямая со стрелкой 56"/>
          <p:cNvCxnSpPr/>
          <p:nvPr/>
        </p:nvCxnSpPr>
        <p:spPr>
          <a:xfrm>
            <a:off x="2392878" y="5795158"/>
            <a:ext cx="1" cy="3740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Скругленный прямоугольник 57"/>
          <p:cNvSpPr/>
          <p:nvPr/>
        </p:nvSpPr>
        <p:spPr>
          <a:xfrm>
            <a:off x="498764" y="6169233"/>
            <a:ext cx="3811979" cy="5997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Подписание проекта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договора уполномоченным органом, обращение в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Росреестр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регистрации права пользования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991590" y="5928754"/>
            <a:ext cx="1401288" cy="249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рабочих дней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771407" y="5340922"/>
            <a:ext cx="1733798" cy="2404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рабочих дней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183822" y="5527968"/>
            <a:ext cx="850075" cy="641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рабочих дня</a:t>
            </a:r>
          </a:p>
        </p:txBody>
      </p:sp>
      <p:cxnSp>
        <p:nvCxnSpPr>
          <p:cNvPr id="11" name="Прямая со стрелкой 10"/>
          <p:cNvCxnSpPr>
            <a:stCxn id="32" idx="2"/>
            <a:endCxn id="28" idx="0"/>
          </p:cNvCxnSpPr>
          <p:nvPr/>
        </p:nvCxnSpPr>
        <p:spPr>
          <a:xfrm flipH="1">
            <a:off x="6638306" y="5106394"/>
            <a:ext cx="496" cy="2345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7635830" y="5982196"/>
            <a:ext cx="2956960" cy="78673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в осуществлении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кадастрового учета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7505205" y="5581404"/>
            <a:ext cx="475013" cy="4007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5522026" y="5581404"/>
            <a:ext cx="249381" cy="4007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9797143" y="5106394"/>
            <a:ext cx="0" cy="87580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9824604" y="5581404"/>
            <a:ext cx="1361952" cy="32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рабочих дня</a:t>
            </a:r>
          </a:p>
        </p:txBody>
      </p:sp>
    </p:spTree>
    <p:extLst>
      <p:ext uri="{BB962C8B-B14F-4D97-AF65-F5344CB8AC3E}">
        <p14:creationId xmlns:p14="http://schemas.microsoft.com/office/powerpoint/2010/main" xmlns="" val="2766270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386506"/>
            <a:ext cx="10534664" cy="828146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использования предоставленного земельного участка: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74" y="1163782"/>
            <a:ext cx="10363826" cy="4916384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10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распоряжаться </a:t>
            </a:r>
            <a:r>
              <a:rPr lang="ru-RU" sz="2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земельным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участком  или правом его пользования другим лицам (продавать, менять, дарить, сдавать в аренду, предоставлять в безвозмездное пользование, вносить в качестве вклада в уставный капитал, осуществлять уступку права, и т.п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участок может использоваться для осуществления любой не запрещенной законом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деятельности:</a:t>
            </a:r>
          </a:p>
          <a:p>
            <a:pPr algn="just"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видами разрешенного использования, предусмотренными градостроительным    регламентом;</a:t>
            </a:r>
          </a:p>
          <a:p>
            <a:pPr algn="just"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существующих ограничений прав на землю и возможности сочетания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выбранных видов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разрешенного использования земельного участка с деятельностью, осуществляемой на смежных земельных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участках (при отсутствии градостроительных регламентов);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состава земель лесного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фонда – только для осуществления вида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видов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лесов, предусмотренных пунктами 1 – 14 части 1 статьи 25 Лесного кодекса РФ;</a:t>
            </a: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если для осуществления определенного вида деятельности установлены какие либо требования, соответствующий земельный участок может использоваться только при соблюдении указанных требований;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для проведения на земельном участке земляных, строительных, мелиоративных, хозяйственных работ не требуется проведения в отношении данного участка государственной историко-культурной экспертизы;</a:t>
            </a: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при смежном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(или)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компактном расположении предоставленных участков 20 и более граждан, находящихся 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границах населенного пункта или на расстоянии не более двадцати километров от населенного пункта, органы государственной власти, органы местного самоуправления оказывают содействие обустройству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данных земельных участков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строительства объектов коммунальной, транспортной, социальной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329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023" y="386506"/>
            <a:ext cx="10830296" cy="828146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прекращения договора безвозмездного пользования: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74" y="1163782"/>
            <a:ext cx="10363826" cy="4916384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смерть гражданина, которому предоставлен земельный участок, и отсутствие у него наследников, либо отсутствие прав на наследство, не принятие наследства, отказ от наследства наследниками;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гражданином земельного участка во владение и (или) в пользование иностранным гражданам, лицам без гражданства, иностранным юридическим лицам, международным организациям, иностранным государствам;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односторонний отказ гражданина от договора;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ненадлежащее использование земельного участка (в судебном порядке);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подача заявления о предоставлении земельного участка в собственность или в аренду до дня окончания срока действия договора безвозмездного пользования;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договора безвозмездного пользования земельного участка, ранее предоставленного гражданину или юридическому лицу</a:t>
            </a:r>
            <a:r>
              <a:rPr lang="ru-RU" sz="2400" b="1" dirty="0"/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 на землю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которых не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выявлены до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заключения договора безвозмездного пользования (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судебном порядке).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57832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</TotalTime>
  <Words>878</Words>
  <Application>Microsoft Office PowerPoint</Application>
  <PresentationFormat>Произвольный</PresentationFormat>
  <Paragraphs>67</Paragraphs>
  <Slides>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О Федеральном законе от 01.05.2016 № 119-ФЗ «Об особенностях предоставления гражданам земельных участков, находящихся в государственной или муниципальной собственности и расположенных на территориях субъектов Российской Федерации, входящих в состав Дальневосточного федерального округа, и о внесении изменений в отдельные законодательные акты Российской Федерации»</vt:lpstr>
      <vt:lpstr>Цели Федерального закона от 01.05.2016 № 119-ФЗ «Об особенностях предоставления гражданам земельных участков, находящихся в государственной или муниципальной собственности и расположенных на территориях субъектов Российской Федерации, входящих в состав Дальневосточного федерального округа, и о внесении изменений в отдельные законодательные акты Российской Федерации»:</vt:lpstr>
      <vt:lpstr>Этапы предоставления земельных участков в безвозмездное пользование в Хабаровском крае:</vt:lpstr>
      <vt:lpstr>Порядок действий гражданина РФ по получению земельного участка в безвозмездное пользование:</vt:lpstr>
      <vt:lpstr>Порядок предоставления земельных участков в безвозмездное пользование уполномоченным органом:</vt:lpstr>
      <vt:lpstr>Условия использования предоставленного земельного участка:</vt:lpstr>
      <vt:lpstr>Основания прекращения договора безвозмездного пользования: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идеи-проекта</dc:title>
  <dc:creator>SORABOTNIK</dc:creator>
  <cp:lastModifiedBy>Orgmash2</cp:lastModifiedBy>
  <cp:revision>50</cp:revision>
  <cp:lastPrinted>2016-05-18T07:39:26Z</cp:lastPrinted>
  <dcterms:created xsi:type="dcterms:W3CDTF">2016-03-23T13:49:56Z</dcterms:created>
  <dcterms:modified xsi:type="dcterms:W3CDTF">2016-05-31T01:16:23Z</dcterms:modified>
</cp:coreProperties>
</file>